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aleway"/>
      <p:regular r:id="rId17"/>
      <p:bold r:id="rId18"/>
      <p:italic r:id="rId19"/>
      <p:boldItalic r:id="rId20"/>
    </p:embeddedFont>
    <p:embeddedFont>
      <p:font typeface="La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Italic.fntdata"/><Relationship Id="rId11" Type="http://schemas.openxmlformats.org/officeDocument/2006/relationships/slide" Target="slides/slide6.xml"/><Relationship Id="rId22" Type="http://schemas.openxmlformats.org/officeDocument/2006/relationships/font" Target="fonts/Lato-bold.fntdata"/><Relationship Id="rId10" Type="http://schemas.openxmlformats.org/officeDocument/2006/relationships/slide" Target="slides/slide5.xml"/><Relationship Id="rId21" Type="http://schemas.openxmlformats.org/officeDocument/2006/relationships/font" Target="fonts/Lato-regular.fntdata"/><Relationship Id="rId13" Type="http://schemas.openxmlformats.org/officeDocument/2006/relationships/slide" Target="slides/slide8.xml"/><Relationship Id="rId24" Type="http://schemas.openxmlformats.org/officeDocument/2006/relationships/font" Target="fonts/Lato-boldItalic.fntdata"/><Relationship Id="rId12" Type="http://schemas.openxmlformats.org/officeDocument/2006/relationships/slide" Target="slides/slide7.xml"/><Relationship Id="rId23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aleway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aleway-italic.fntdata"/><Relationship Id="rId6" Type="http://schemas.openxmlformats.org/officeDocument/2006/relationships/slide" Target="slides/slide1.xml"/><Relationship Id="rId18" Type="http://schemas.openxmlformats.org/officeDocument/2006/relationships/font" Target="fonts/Raleway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f24e3c4c6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f24e3c4c6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f88252dc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f88252dc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f24e3c4c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f24e3c4c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f24e3c4c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f24e3c4c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f24e3c4c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f24e3c4c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f24e3c4c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f24e3c4c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f24e3c4c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f24e3c4c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f24e3c4c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f24e3c4c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7f24e3c4c6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7f24e3c4c6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0" name="Google Shape;10;p2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16965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latin typeface="Raleway"/>
                <a:ea typeface="Raleway"/>
                <a:cs typeface="Raleway"/>
                <a:sym typeface="Raleway"/>
              </a:rPr>
              <a:t>Дистанционное обучение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8350" y="78500"/>
            <a:ext cx="950715" cy="3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9" name="Google Shape;109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3" name="Google Shape;113;p1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4" name="Google Shape;114;p11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" name="Google Shape;115;p11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" name="Google Shape;116;p11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0" name="Google Shape;120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3" name="Google Shape;123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4" name="Google Shape;124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5" name="Google Shape;125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26" name="Google Shape;126;p1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" name="Google Shape;127;p12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" name="Google Shape;128;p12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12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32" name="Google Shape;132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3" name="Google Shape;133;p1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4" name="Google Shape;134;p1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1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1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39" name="Google Shape;139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" name="Google Shape;141;p1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4" name="Google Shape;144;p1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5" name="Google Shape;145;p1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1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1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0" name="Google Shape;150;p1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1" name="Google Shape;151;p1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1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1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bg>
      <p:bgPr>
        <a:solidFill>
          <a:schemeClr val="dk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6" name="Google Shape;156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7" name="Google Shape;157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Конфиденциально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8" name="Google Shape;158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Создано для компании</a:t>
            </a: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[Название компании]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9" name="Google Shape;159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Версия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1">
  <p:cSld name="SECTION_HEADER_2">
    <p:bg>
      <p:bgPr>
        <a:solidFill>
          <a:srgbClr val="434343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2" name="Google Shape;162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4" name="Google Shape;164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" name="Google Shape;165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6" name="Google Shape;166;p1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7" name="Google Shape;167;p1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1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1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alt1">
  <p:cSld name="TITLE_1">
    <p:bg>
      <p:bgPr>
        <a:solidFill>
          <a:schemeClr val="lt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22" name="Google Shape;22;p3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" name="Google Shape;27;p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0" name="Google Shape;30;p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" name="Google Shape;31;p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" name="Google Shape;32;p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" name="Google Shape;33;p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0" name="Google Shape;40;p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" name="Google Shape;42;p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" name="Google Shape;43;p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2" name="Google Shape;52;p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" name="Google Shape;5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8350" y="78500"/>
            <a:ext cx="950715" cy="3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dy only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7" name="Google Shape;57;p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" name="Google Shape;58;p6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6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" name="Google Shape;60;p6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" name="Google Shape;61;p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2">
  <p:cSld name="TITLE_AND_BODY_1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63" name="Google Shape;63;p7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6" name="Google Shape;66;p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" name="Google Shape;67;p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" name="Google Shape;68;p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Google Shape;69;p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" name="Google Shape;70;p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" name="Google Shape;73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" name="Google Shape;77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8" name="Google Shape;78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0" name="Google Shape;80;p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1" name="Google Shape;81;p8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8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8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" name="Google Shape;86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7" name="Google Shape;87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0" name="Google Shape;90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1" name="Google Shape;91;p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" name="Google Shape;92;p9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" name="Google Shape;93;p9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" name="Google Shape;94;p9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" name="Google Shape;97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8" name="Google Shape;98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" name="Google Shape;100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1" name="Google Shape;101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3" name="Google Shape;103;p1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4" name="Google Shape;104;p10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" name="Google Shape;105;p10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" name="Google Shape;106;p10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zoom.us/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000000"/>
                </a:solidFill>
              </a:rPr>
              <a:t>ZOOM</a:t>
            </a:r>
            <a:endParaRPr/>
          </a:p>
        </p:txBody>
      </p:sp>
      <p:sp>
        <p:nvSpPr>
          <p:cNvPr id="175" name="Google Shape;175;p18"/>
          <p:cNvSpPr txBox="1"/>
          <p:nvPr>
            <p:ph idx="1" type="subTitle"/>
          </p:nvPr>
        </p:nvSpPr>
        <p:spPr>
          <a:xfrm>
            <a:off x="727952" y="244595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/>
              <a:t>Вебинарная комната</a:t>
            </a:r>
            <a:endParaRPr b="1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/>
          <p:nvPr>
            <p:ph idx="1" type="body"/>
          </p:nvPr>
        </p:nvSpPr>
        <p:spPr>
          <a:xfrm>
            <a:off x="713500" y="1648875"/>
            <a:ext cx="32271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01072"/>
                </a:solidFill>
                <a:latin typeface="Arial"/>
                <a:ea typeface="Arial"/>
                <a:cs typeface="Arial"/>
                <a:sym typeface="Arial"/>
              </a:rPr>
              <a:t>После копированию ссылки для приглашения нужно на портале eUniver добавить новую конференцию. Для этого на портале eUniver выбираю вкладку “Конференция”. После нажимаем на кнопку “Создать конференцию” и на окне выбираем нужную дисциплину и вставляем скопированную ссылку </a:t>
            </a:r>
            <a:endParaRPr sz="1200">
              <a:solidFill>
                <a:srgbClr val="0E0E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150" y="1496650"/>
            <a:ext cx="4687025" cy="322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000000"/>
                </a:solidFill>
              </a:rPr>
              <a:t>Спасибо за просмотр!</a:t>
            </a:r>
            <a:endParaRPr sz="4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Если возникнут вопросы можете звонить по номерам: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+77476205297 - Айдын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+77081925258 - Рауан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</a:rPr>
              <a:t>+77081155863 - Балғын Ділдебай (Руководитель ЦИТОиЦ)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Регистрация и установка</a:t>
            </a:r>
            <a:endParaRPr/>
          </a:p>
        </p:txBody>
      </p:sp>
      <p:sp>
        <p:nvSpPr>
          <p:cNvPr id="181" name="Google Shape;181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0E68"/>
              </a:buClr>
              <a:buSzPts val="1200"/>
              <a:buFont typeface="Arial"/>
              <a:buChar char="•"/>
            </a:pPr>
            <a:r>
              <a:rPr lang="ru" sz="1200">
                <a:solidFill>
                  <a:srgbClr val="0E0E68"/>
                </a:solidFill>
                <a:latin typeface="Arial"/>
                <a:ea typeface="Arial"/>
                <a:cs typeface="Arial"/>
                <a:sym typeface="Arial"/>
              </a:rPr>
              <a:t>В адресной строке браузера нужно внести адрес: </a:t>
            </a:r>
            <a:r>
              <a:rPr lang="ru" sz="12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https://zoom.us/</a:t>
            </a:r>
            <a:endParaRPr sz="1200"/>
          </a:p>
          <a:p>
            <a:pPr indent="-1905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0E68"/>
              </a:buClr>
              <a:buSzPts val="1200"/>
              <a:buFont typeface="Arial"/>
              <a:buChar char="•"/>
            </a:pPr>
            <a:r>
              <a:rPr lang="ru" sz="1200">
                <a:solidFill>
                  <a:srgbClr val="0E0E68"/>
                </a:solidFill>
                <a:latin typeface="Arial"/>
                <a:ea typeface="Arial"/>
                <a:cs typeface="Arial"/>
                <a:sym typeface="Arial"/>
              </a:rPr>
              <a:t>В правом верхнем углу необходимо кликнуть на вкладку регистрации и зарегистрироваться</a:t>
            </a:r>
            <a:endParaRPr sz="1200"/>
          </a:p>
        </p:txBody>
      </p:sp>
      <p:pic>
        <p:nvPicPr>
          <p:cNvPr id="182" name="Google Shape;18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5" y="3035543"/>
            <a:ext cx="9144001" cy="2737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"/>
          <p:cNvSpPr txBox="1"/>
          <p:nvPr>
            <p:ph idx="1" type="body"/>
          </p:nvPr>
        </p:nvSpPr>
        <p:spPr>
          <a:xfrm>
            <a:off x="713500" y="1648875"/>
            <a:ext cx="3227100" cy="9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0E68"/>
              </a:buClr>
              <a:buSzPts val="1200"/>
              <a:buFont typeface="Arial"/>
              <a:buChar char="•"/>
            </a:pPr>
            <a:r>
              <a:rPr lang="ru" sz="1200">
                <a:solidFill>
                  <a:srgbClr val="0E0E68"/>
                </a:solidFill>
                <a:latin typeface="Arial"/>
                <a:ea typeface="Arial"/>
                <a:cs typeface="Arial"/>
                <a:sym typeface="Arial"/>
              </a:rPr>
              <a:t>Вводите адрес эл. почты</a:t>
            </a:r>
            <a:endParaRPr sz="1200"/>
          </a:p>
          <a:p>
            <a:pPr indent="-1905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0E68"/>
              </a:buClr>
              <a:buSzPts val="1200"/>
              <a:buFont typeface="Arial"/>
              <a:buChar char="•"/>
            </a:pPr>
            <a:r>
              <a:rPr lang="ru" sz="1200">
                <a:solidFill>
                  <a:srgbClr val="0E0E68"/>
                </a:solidFill>
                <a:latin typeface="Arial"/>
                <a:ea typeface="Arial"/>
                <a:cs typeface="Arial"/>
                <a:sym typeface="Arial"/>
              </a:rPr>
              <a:t>Кликаете по вкладке “Регистрация”</a:t>
            </a:r>
            <a:endParaRPr sz="1200"/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3975" y="1302200"/>
            <a:ext cx="3102251" cy="22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idx="1" type="body"/>
          </p:nvPr>
        </p:nvSpPr>
        <p:spPr>
          <a:xfrm>
            <a:off x="713500" y="1648875"/>
            <a:ext cx="32271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E0E68"/>
                </a:solidFill>
                <a:latin typeface="Arial"/>
                <a:ea typeface="Arial"/>
                <a:cs typeface="Arial"/>
                <a:sym typeface="Arial"/>
              </a:rPr>
              <a:t>После указания эл. почты зайдите на свою почту и активируйте учетную запись. Если не нашли письмо проверьте папку “Спам”</a:t>
            </a:r>
            <a:endParaRPr sz="1200">
              <a:solidFill>
                <a:srgbClr val="0E0E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1"/>
          <p:cNvPicPr preferRelativeResize="0"/>
          <p:nvPr/>
        </p:nvPicPr>
        <p:blipFill rotWithShape="1">
          <a:blip r:embed="rId3">
            <a:alphaModFix/>
          </a:blip>
          <a:srcRect b="0" l="9381" r="9389" t="0"/>
          <a:stretch/>
        </p:blipFill>
        <p:spPr>
          <a:xfrm>
            <a:off x="5033975" y="1302200"/>
            <a:ext cx="3102251" cy="22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/>
          <p:nvPr>
            <p:ph idx="1" type="body"/>
          </p:nvPr>
        </p:nvSpPr>
        <p:spPr>
          <a:xfrm>
            <a:off x="713500" y="1648875"/>
            <a:ext cx="32271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E0E68"/>
                </a:solidFill>
                <a:latin typeface="Arial"/>
                <a:ea typeface="Arial"/>
                <a:cs typeface="Arial"/>
                <a:sym typeface="Arial"/>
              </a:rPr>
              <a:t>Введите свои данные и нажмите на вкладку “Продолжить”</a:t>
            </a:r>
            <a:endParaRPr sz="1200">
              <a:solidFill>
                <a:srgbClr val="0E0E6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E0E68"/>
                </a:solidFill>
                <a:latin typeface="Arial"/>
                <a:ea typeface="Arial"/>
                <a:cs typeface="Arial"/>
                <a:sym typeface="Arial"/>
              </a:rPr>
              <a:t>Следующий шаг можно пропустить</a:t>
            </a:r>
            <a:endParaRPr b="1" sz="1200">
              <a:solidFill>
                <a:srgbClr val="0E0E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22"/>
          <p:cNvPicPr preferRelativeResize="0"/>
          <p:nvPr/>
        </p:nvPicPr>
        <p:blipFill rotWithShape="1">
          <a:blip r:embed="rId3">
            <a:alphaModFix/>
          </a:blip>
          <a:srcRect b="4332" l="0" r="0" t="12500"/>
          <a:stretch/>
        </p:blipFill>
        <p:spPr>
          <a:xfrm>
            <a:off x="4523725" y="1736125"/>
            <a:ext cx="4065300" cy="19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/>
          <p:nvPr>
            <p:ph idx="1" type="body"/>
          </p:nvPr>
        </p:nvSpPr>
        <p:spPr>
          <a:xfrm>
            <a:off x="847925" y="1924800"/>
            <a:ext cx="32271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E0E68"/>
                </a:solidFill>
                <a:latin typeface="Arial"/>
                <a:ea typeface="Arial"/>
                <a:cs typeface="Arial"/>
                <a:sym typeface="Arial"/>
              </a:rPr>
              <a:t>Нажимаем на вкладку “Организовать видеоконференцию” и на выпадающем меню выбираем “С видео”</a:t>
            </a:r>
            <a:endParaRPr sz="1200">
              <a:solidFill>
                <a:srgbClr val="0E0E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Организация видеоконференции</a:t>
            </a:r>
            <a:endParaRPr/>
          </a:p>
        </p:txBody>
      </p:sp>
      <p:pic>
        <p:nvPicPr>
          <p:cNvPr id="207" name="Google Shape;2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48310"/>
            <a:ext cx="9144000" cy="1895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713500" y="1648875"/>
            <a:ext cx="32271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01072"/>
                </a:solidFill>
                <a:latin typeface="Arial"/>
                <a:ea typeface="Arial"/>
                <a:cs typeface="Arial"/>
                <a:sym typeface="Arial"/>
              </a:rPr>
              <a:t>Система предложит запуск специального приложения – загрузите и запустите его</a:t>
            </a:r>
            <a:endParaRPr sz="1200">
              <a:solidFill>
                <a:srgbClr val="0E0E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60825"/>
            <a:ext cx="9144001" cy="268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425" y="561974"/>
            <a:ext cx="8422200" cy="44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/>
        </p:nvSpPr>
        <p:spPr>
          <a:xfrm>
            <a:off x="3111383" y="3628256"/>
            <a:ext cx="2241900" cy="5817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4. Протестируйте звук.</a:t>
            </a:r>
            <a:endParaRPr b="1" sz="1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0" name="Google Shape;220;p25"/>
          <p:cNvSpPr/>
          <p:nvPr/>
        </p:nvSpPr>
        <p:spPr>
          <a:xfrm>
            <a:off x="730598" y="4366928"/>
            <a:ext cx="598500" cy="776700"/>
          </a:xfrm>
          <a:prstGeom prst="ellipse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1" name="Google Shape;221;p25"/>
          <p:cNvSpPr/>
          <p:nvPr/>
        </p:nvSpPr>
        <p:spPr>
          <a:xfrm>
            <a:off x="422424" y="4007044"/>
            <a:ext cx="2732700" cy="313500"/>
          </a:xfrm>
          <a:prstGeom prst="ellipse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22" name="Google Shape;222;p25"/>
          <p:cNvCxnSpPr/>
          <p:nvPr/>
        </p:nvCxnSpPr>
        <p:spPr>
          <a:xfrm flipH="1">
            <a:off x="1138497" y="4209993"/>
            <a:ext cx="2808300" cy="59760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3" name="Google Shape;223;p25"/>
          <p:cNvCxnSpPr/>
          <p:nvPr/>
        </p:nvCxnSpPr>
        <p:spPr>
          <a:xfrm flipH="1" rot="10800000">
            <a:off x="1031010" y="4239214"/>
            <a:ext cx="931500" cy="56820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4" name="Google Shape;224;p25"/>
          <p:cNvSpPr txBox="1"/>
          <p:nvPr/>
        </p:nvSpPr>
        <p:spPr>
          <a:xfrm>
            <a:off x="3111383" y="2884236"/>
            <a:ext cx="2471700" cy="5817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3. Проверьте возможности чата.</a:t>
            </a:r>
            <a:endParaRPr b="1" sz="1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25" name="Google Shape;225;p25"/>
          <p:cNvCxnSpPr/>
          <p:nvPr/>
        </p:nvCxnSpPr>
        <p:spPr>
          <a:xfrm flipH="1">
            <a:off x="5291408" y="3332888"/>
            <a:ext cx="229800" cy="134820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6" name="Google Shape;226;p25"/>
          <p:cNvSpPr/>
          <p:nvPr/>
        </p:nvSpPr>
        <p:spPr>
          <a:xfrm>
            <a:off x="4988535" y="4684969"/>
            <a:ext cx="729300" cy="231900"/>
          </a:xfrm>
          <a:prstGeom prst="ellipse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3018231" y="943319"/>
            <a:ext cx="3378300" cy="17451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 только вы кликнете на чат, появится такое окно, его в последующем можно сворачивать и развернуть тогда, когда наступит пора ответов на вопросы и т.п. 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8" name="Google Shape;228;p25"/>
          <p:cNvCxnSpPr>
            <a:stCxn id="227" idx="1"/>
          </p:cNvCxnSpPr>
          <p:nvPr/>
        </p:nvCxnSpPr>
        <p:spPr>
          <a:xfrm rot="10800000">
            <a:off x="1962531" y="1040069"/>
            <a:ext cx="1055700" cy="77580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9" name="Google Shape;229;p25"/>
          <p:cNvSpPr/>
          <p:nvPr/>
        </p:nvSpPr>
        <p:spPr>
          <a:xfrm>
            <a:off x="4054158" y="4508704"/>
            <a:ext cx="937800" cy="568200"/>
          </a:xfrm>
          <a:prstGeom prst="ellipse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5919808" y="3738824"/>
            <a:ext cx="2471700" cy="3324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Демонстрация экрана</a:t>
            </a:r>
            <a:endParaRPr b="1" sz="18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231" name="Google Shape;231;p25"/>
          <p:cNvCxnSpPr/>
          <p:nvPr/>
        </p:nvCxnSpPr>
        <p:spPr>
          <a:xfrm flipH="1">
            <a:off x="4794155" y="4045412"/>
            <a:ext cx="1941600" cy="76200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 txBox="1"/>
          <p:nvPr>
            <p:ph idx="1" type="body"/>
          </p:nvPr>
        </p:nvSpPr>
        <p:spPr>
          <a:xfrm>
            <a:off x="713500" y="1648875"/>
            <a:ext cx="32271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01072"/>
                </a:solidFill>
                <a:latin typeface="Arial"/>
                <a:ea typeface="Arial"/>
                <a:cs typeface="Arial"/>
                <a:sym typeface="Arial"/>
              </a:rPr>
              <a:t>После настройки программы ZOOM нужно пригласить студентов в конференцию. Для этого нажимаем на вкладку “Пригласть”. После нажимаем на вкладку “Копировать url”</a:t>
            </a:r>
            <a:endParaRPr sz="1200">
              <a:solidFill>
                <a:srgbClr val="0E0E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1650" y="1348075"/>
            <a:ext cx="4375724" cy="295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